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66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1516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rgbClr val="151617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151617"/>
                </a:solidFill>
                <a:latin typeface="Verdana"/>
                <a:cs typeface="Verdan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151617"/>
                </a:solidFill>
                <a:latin typeface="SimSun"/>
                <a:cs typeface="SimSun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1516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1516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39700" y="7753350"/>
            <a:ext cx="1724024" cy="40957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5486399" cy="82295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7874" y="1653463"/>
            <a:ext cx="10037445" cy="7124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15161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0249" y="3825141"/>
            <a:ext cx="13004800" cy="281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rgbClr val="151617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2133600"/>
            <a:ext cx="7266305" cy="335149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algn="just">
              <a:lnSpc>
                <a:spcPts val="5550"/>
              </a:lnSpc>
              <a:spcBef>
                <a:spcPts val="165"/>
              </a:spcBef>
            </a:pPr>
            <a:r>
              <a:rPr sz="4500" spc="-210" dirty="0">
                <a:solidFill>
                  <a:srgbClr val="151617"/>
                </a:solidFill>
                <a:latin typeface="+mn-lt"/>
                <a:cs typeface="Verdana"/>
              </a:rPr>
              <a:t>Estudio</a:t>
            </a:r>
            <a:r>
              <a:rPr sz="4500" spc="-14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305" dirty="0">
                <a:solidFill>
                  <a:srgbClr val="151617"/>
                </a:solidFill>
                <a:latin typeface="+mn-lt"/>
                <a:cs typeface="Verdana"/>
              </a:rPr>
              <a:t>sobre</a:t>
            </a:r>
            <a:r>
              <a:rPr sz="4500" spc="-9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250" dirty="0">
                <a:solidFill>
                  <a:srgbClr val="151617"/>
                </a:solidFill>
                <a:latin typeface="+mn-lt"/>
                <a:cs typeface="Verdana"/>
              </a:rPr>
              <a:t>Democracia</a:t>
            </a:r>
            <a:r>
              <a:rPr sz="4500" spc="-12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459" dirty="0">
                <a:solidFill>
                  <a:srgbClr val="151617"/>
                </a:solidFill>
                <a:latin typeface="+mn-lt"/>
                <a:cs typeface="Verdana"/>
              </a:rPr>
              <a:t>y </a:t>
            </a:r>
            <a:r>
              <a:rPr sz="4500" spc="-310" dirty="0">
                <a:solidFill>
                  <a:srgbClr val="151617"/>
                </a:solidFill>
                <a:latin typeface="+mn-lt"/>
                <a:cs typeface="Verdana"/>
              </a:rPr>
              <a:t>Valores</a:t>
            </a:r>
            <a:r>
              <a:rPr sz="4500" spc="-9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440" dirty="0">
                <a:solidFill>
                  <a:srgbClr val="151617"/>
                </a:solidFill>
                <a:latin typeface="+mn-lt"/>
                <a:cs typeface="Verdana"/>
              </a:rPr>
              <a:t>de</a:t>
            </a:r>
            <a:r>
              <a:rPr sz="4500" spc="4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320" dirty="0">
                <a:solidFill>
                  <a:srgbClr val="151617"/>
                </a:solidFill>
                <a:latin typeface="+mn-lt"/>
                <a:cs typeface="Verdana"/>
              </a:rPr>
              <a:t>los</a:t>
            </a:r>
            <a:r>
              <a:rPr sz="4500" spc="-8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270" dirty="0">
                <a:solidFill>
                  <a:srgbClr val="151617"/>
                </a:solidFill>
                <a:latin typeface="+mn-lt"/>
                <a:cs typeface="Verdana"/>
              </a:rPr>
              <a:t>Jóvenes</a:t>
            </a:r>
            <a:r>
              <a:rPr sz="4500" spc="-7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440" dirty="0">
                <a:solidFill>
                  <a:srgbClr val="151617"/>
                </a:solidFill>
                <a:latin typeface="+mn-lt"/>
                <a:cs typeface="Verdana"/>
              </a:rPr>
              <a:t>de</a:t>
            </a:r>
            <a:r>
              <a:rPr sz="4500" spc="4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25" dirty="0">
                <a:solidFill>
                  <a:srgbClr val="151617"/>
                </a:solidFill>
                <a:latin typeface="+mn-lt"/>
                <a:cs typeface="Verdana"/>
              </a:rPr>
              <a:t>la </a:t>
            </a:r>
            <a:r>
              <a:rPr sz="4500" spc="-185" dirty="0">
                <a:solidFill>
                  <a:srgbClr val="151617"/>
                </a:solidFill>
                <a:latin typeface="+mn-lt"/>
                <a:cs typeface="Verdana"/>
              </a:rPr>
              <a:t>Educación</a:t>
            </a:r>
            <a:r>
              <a:rPr sz="4500" spc="-18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290" dirty="0">
                <a:solidFill>
                  <a:srgbClr val="151617"/>
                </a:solidFill>
                <a:latin typeface="+mn-lt"/>
                <a:cs typeface="Verdana"/>
              </a:rPr>
              <a:t>Superior</a:t>
            </a:r>
            <a:r>
              <a:rPr sz="4500" spc="-6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440" dirty="0">
                <a:solidFill>
                  <a:srgbClr val="151617"/>
                </a:solidFill>
                <a:latin typeface="+mn-lt"/>
                <a:cs typeface="Verdana"/>
              </a:rPr>
              <a:t>de</a:t>
            </a:r>
            <a:r>
              <a:rPr sz="4500" spc="4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4500" spc="-365" dirty="0">
                <a:solidFill>
                  <a:srgbClr val="151617"/>
                </a:solidFill>
                <a:latin typeface="+mn-lt"/>
                <a:cs typeface="Verdana"/>
              </a:rPr>
              <a:t>Gran </a:t>
            </a:r>
            <a:r>
              <a:rPr sz="4500" spc="-265" dirty="0">
                <a:solidFill>
                  <a:srgbClr val="151617"/>
                </a:solidFill>
                <a:latin typeface="+mn-lt"/>
                <a:cs typeface="Verdana"/>
              </a:rPr>
              <a:t>Canaria</a:t>
            </a:r>
            <a:endParaRPr sz="4500" dirty="0">
              <a:latin typeface="+mn-lt"/>
              <a:cs typeface="Verdana"/>
            </a:endParaRPr>
          </a:p>
          <a:p>
            <a:pPr marL="12700" marR="260985" algn="just">
              <a:lnSpc>
                <a:spcPct val="116900"/>
              </a:lnSpc>
              <a:spcBef>
                <a:spcPts val="62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Consejo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Social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Universidad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Palmas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Gran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Canaria,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en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colaboración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Asociación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Democracia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Canarias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XXI,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realizado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un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estudio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exhaustivo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sobre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percepciones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democráticas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valores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sociales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económicos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jóvenes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estudiantes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Gran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Canaria.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30249" y="1147291"/>
            <a:ext cx="11904345" cy="668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200" spc="-160" dirty="0"/>
              <a:t>Preocupaciones</a:t>
            </a:r>
            <a:r>
              <a:rPr sz="4200" spc="-380" dirty="0"/>
              <a:t> </a:t>
            </a:r>
            <a:r>
              <a:rPr sz="4200" spc="-325" dirty="0"/>
              <a:t>y</a:t>
            </a:r>
            <a:r>
              <a:rPr sz="4200" spc="-375" dirty="0"/>
              <a:t> </a:t>
            </a:r>
            <a:r>
              <a:rPr sz="4200" spc="-145" dirty="0"/>
              <a:t>Modelo</a:t>
            </a:r>
            <a:r>
              <a:rPr sz="4200" spc="-380" dirty="0"/>
              <a:t> </a:t>
            </a:r>
            <a:r>
              <a:rPr sz="4200" spc="-190" dirty="0"/>
              <a:t>Democrático</a:t>
            </a:r>
            <a:r>
              <a:rPr sz="4200" spc="-375" dirty="0"/>
              <a:t> </a:t>
            </a:r>
            <a:r>
              <a:rPr sz="4200" spc="-70" dirty="0"/>
              <a:t>Preferido</a:t>
            </a:r>
            <a:endParaRPr sz="4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2950" y="2124075"/>
            <a:ext cx="1523999" cy="15239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473324" y="1925994"/>
            <a:ext cx="2510790" cy="1353185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2050" spc="-10" dirty="0">
                <a:solidFill>
                  <a:srgbClr val="151617"/>
                </a:solidFill>
                <a:latin typeface="+mn-lt"/>
                <a:cs typeface="Verdana"/>
              </a:rPr>
              <a:t>Vivienda</a:t>
            </a:r>
            <a:endParaRPr sz="2050" dirty="0">
              <a:latin typeface="+mn-lt"/>
              <a:cs typeface="Verdana"/>
            </a:endParaRPr>
          </a:p>
          <a:p>
            <a:pPr marL="12700" marR="5080">
              <a:lnSpc>
                <a:spcPct val="116399"/>
              </a:lnSpc>
              <a:spcBef>
                <a:spcPts val="630"/>
              </a:spcBef>
            </a:pP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72,1%</a:t>
            </a:r>
            <a:r>
              <a:rPr sz="14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4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señala</a:t>
            </a:r>
            <a:r>
              <a:rPr sz="14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20" dirty="0">
                <a:solidFill>
                  <a:srgbClr val="151617"/>
                </a:solidFill>
                <a:latin typeface="+mn-lt"/>
                <a:cs typeface="SimSun"/>
              </a:rPr>
              <a:t>como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preocupación</a:t>
            </a:r>
            <a:r>
              <a:rPr sz="1450" spc="-13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principal,</a:t>
            </a:r>
            <a:r>
              <a:rPr sz="1450" spc="-13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50" dirty="0">
                <a:solidFill>
                  <a:srgbClr val="151617"/>
                </a:solidFill>
                <a:latin typeface="+mn-lt"/>
                <a:cs typeface="SimSun"/>
              </a:rPr>
              <a:t>y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76,9%</a:t>
            </a:r>
            <a:r>
              <a:rPr sz="14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como</a:t>
            </a:r>
            <a:r>
              <a:rPr sz="14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inquietud</a:t>
            </a:r>
            <a:r>
              <a:rPr sz="14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10" dirty="0">
                <a:solidFill>
                  <a:srgbClr val="151617"/>
                </a:solidFill>
                <a:latin typeface="+mn-lt"/>
                <a:cs typeface="SimSun"/>
              </a:rPr>
              <a:t>futura</a:t>
            </a:r>
            <a:endParaRPr sz="1450" dirty="0">
              <a:latin typeface="+mn-lt"/>
              <a:cs typeface="SimSu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0650" y="2124075"/>
            <a:ext cx="1523999" cy="152399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931025" y="1925994"/>
            <a:ext cx="2510790" cy="1353185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2050" spc="-10" dirty="0">
                <a:solidFill>
                  <a:srgbClr val="151617"/>
                </a:solidFill>
                <a:latin typeface="+mn-lt"/>
                <a:cs typeface="Verdana"/>
              </a:rPr>
              <a:t>Empleo</a:t>
            </a:r>
            <a:endParaRPr sz="2050" dirty="0">
              <a:latin typeface="+mn-lt"/>
              <a:cs typeface="Verdana"/>
            </a:endParaRPr>
          </a:p>
          <a:p>
            <a:pPr marL="12700" marR="5080">
              <a:lnSpc>
                <a:spcPct val="116399"/>
              </a:lnSpc>
              <a:spcBef>
                <a:spcPts val="630"/>
              </a:spcBef>
            </a:pP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66,8%</a:t>
            </a:r>
            <a:r>
              <a:rPr sz="14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preocupados</a:t>
            </a:r>
            <a:r>
              <a:rPr sz="14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25" dirty="0">
                <a:solidFill>
                  <a:srgbClr val="151617"/>
                </a:solidFill>
                <a:latin typeface="+mn-lt"/>
                <a:cs typeface="SimSun"/>
              </a:rPr>
              <a:t>por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desempleo</a:t>
            </a:r>
            <a:r>
              <a:rPr sz="14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juvenil</a:t>
            </a:r>
            <a:r>
              <a:rPr sz="14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4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10" dirty="0">
                <a:solidFill>
                  <a:srgbClr val="151617"/>
                </a:solidFill>
                <a:latin typeface="+mn-lt"/>
                <a:cs typeface="SimSun"/>
              </a:rPr>
              <a:t>calidad laboral</a:t>
            </a:r>
            <a:endParaRPr sz="1450" dirty="0">
              <a:latin typeface="+mn-lt"/>
              <a:cs typeface="SimSu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48825" y="2124075"/>
            <a:ext cx="1523999" cy="152399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1379199" y="1925994"/>
            <a:ext cx="2510790" cy="1331005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2050" spc="-90" dirty="0">
                <a:solidFill>
                  <a:srgbClr val="151617"/>
                </a:solidFill>
                <a:latin typeface="+mn-lt"/>
                <a:cs typeface="Verdana"/>
              </a:rPr>
              <a:t>Democracia</a:t>
            </a:r>
            <a:r>
              <a:rPr sz="2050" spc="-16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2050" spc="-10" dirty="0">
                <a:solidFill>
                  <a:srgbClr val="151617"/>
                </a:solidFill>
                <a:latin typeface="+mn-lt"/>
                <a:cs typeface="Verdana"/>
              </a:rPr>
              <a:t>Directa</a:t>
            </a:r>
            <a:endParaRPr sz="2050" dirty="0">
              <a:latin typeface="+mn-lt"/>
              <a:cs typeface="Verdana"/>
            </a:endParaRPr>
          </a:p>
          <a:p>
            <a:pPr marL="12700" marR="5080">
              <a:lnSpc>
                <a:spcPct val="116399"/>
              </a:lnSpc>
              <a:spcBef>
                <a:spcPts val="630"/>
              </a:spcBef>
            </a:pP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73,5%</a:t>
            </a:r>
            <a:r>
              <a:rPr sz="14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prefiere</a:t>
            </a:r>
            <a:r>
              <a:rPr sz="14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10" dirty="0">
                <a:solidFill>
                  <a:srgbClr val="151617"/>
                </a:solidFill>
                <a:latin typeface="+mn-lt"/>
                <a:cs typeface="SimSun"/>
              </a:rPr>
              <a:t>votación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directa</a:t>
            </a:r>
            <a:r>
              <a:rPr sz="14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frente</a:t>
            </a:r>
            <a:r>
              <a:rPr sz="14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al</a:t>
            </a:r>
            <a:r>
              <a:rPr sz="14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16,0%</a:t>
            </a:r>
            <a:r>
              <a:rPr sz="14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25" dirty="0">
                <a:solidFill>
                  <a:srgbClr val="151617"/>
                </a:solidFill>
                <a:latin typeface="+mn-lt"/>
                <a:cs typeface="SimSun"/>
              </a:rPr>
              <a:t>que </a:t>
            </a:r>
            <a:r>
              <a:rPr sz="1450" dirty="0">
                <a:solidFill>
                  <a:srgbClr val="151617"/>
                </a:solidFill>
                <a:latin typeface="+mn-lt"/>
                <a:cs typeface="SimSun"/>
              </a:rPr>
              <a:t>apoya</a:t>
            </a:r>
            <a:r>
              <a:rPr sz="14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450" spc="-10" dirty="0">
                <a:solidFill>
                  <a:srgbClr val="151617"/>
                </a:solidFill>
                <a:latin typeface="+mn-lt"/>
                <a:cs typeface="SimSun"/>
              </a:rPr>
              <a:t>representación tradicional</a:t>
            </a:r>
            <a:endParaRPr sz="1450" dirty="0">
              <a:latin typeface="+mn-lt"/>
              <a:cs typeface="SimSu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2950" y="5410200"/>
            <a:ext cx="13144500" cy="1619250"/>
            <a:chOff x="742950" y="5410200"/>
            <a:chExt cx="13144500" cy="161925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2950" y="5410200"/>
              <a:ext cx="13144499" cy="161924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3450" y="5676900"/>
              <a:ext cx="228599" cy="190499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xfrm>
            <a:off x="730249" y="3825141"/>
            <a:ext cx="13004800" cy="25074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99"/>
              </a:lnSpc>
              <a:spcBef>
                <a:spcPts val="95"/>
              </a:spcBef>
            </a:pPr>
            <a:r>
              <a:rPr dirty="0">
                <a:latin typeface="+mn-lt"/>
              </a:rPr>
              <a:t>Las</a:t>
            </a:r>
            <a:r>
              <a:rPr spc="-90" dirty="0">
                <a:latin typeface="+mn-lt"/>
              </a:rPr>
              <a:t> </a:t>
            </a:r>
            <a:r>
              <a:rPr dirty="0">
                <a:latin typeface="+mn-lt"/>
              </a:rPr>
              <a:t>principales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preocupaciones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revelan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un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triángulo</a:t>
            </a:r>
            <a:r>
              <a:rPr spc="-85" dirty="0">
                <a:latin typeface="+mn-lt"/>
              </a:rPr>
              <a:t> </a:t>
            </a:r>
            <a:r>
              <a:rPr spc="-20" dirty="0">
                <a:latin typeface="+mn-lt"/>
              </a:rPr>
              <a:t>material-</a:t>
            </a:r>
            <a:r>
              <a:rPr dirty="0">
                <a:latin typeface="+mn-lt"/>
              </a:rPr>
              <a:t>económico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dominante: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vivienda,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empleo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y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sanidad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(66,5%).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Las</a:t>
            </a:r>
            <a:r>
              <a:rPr spc="-85" dirty="0">
                <a:latin typeface="+mn-lt"/>
              </a:rPr>
              <a:t> </a:t>
            </a:r>
            <a:r>
              <a:rPr dirty="0">
                <a:latin typeface="+mn-lt"/>
              </a:rPr>
              <a:t>inquietudes</a:t>
            </a:r>
            <a:r>
              <a:rPr spc="-85" dirty="0">
                <a:latin typeface="+mn-lt"/>
              </a:rPr>
              <a:t> </a:t>
            </a:r>
            <a:r>
              <a:rPr spc="-10" dirty="0">
                <a:latin typeface="+mn-lt"/>
              </a:rPr>
              <a:t>futuras </a:t>
            </a:r>
            <a:r>
              <a:rPr dirty="0">
                <a:latin typeface="+mn-lt"/>
              </a:rPr>
              <a:t>confirman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este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materialismo: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independencia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económica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(72,3%),</a:t>
            </a:r>
            <a:r>
              <a:rPr spc="-95" dirty="0">
                <a:latin typeface="+mn-lt"/>
              </a:rPr>
              <a:t> </a:t>
            </a:r>
            <a:r>
              <a:rPr dirty="0">
                <a:latin typeface="+mn-lt"/>
              </a:rPr>
              <a:t>seguridad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financiera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(64,5%)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y</a:t>
            </a:r>
            <a:r>
              <a:rPr spc="-100" dirty="0">
                <a:latin typeface="+mn-lt"/>
              </a:rPr>
              <a:t> </a:t>
            </a:r>
            <a:r>
              <a:rPr dirty="0">
                <a:latin typeface="+mn-lt"/>
              </a:rPr>
              <a:t>calidad</a:t>
            </a:r>
            <a:r>
              <a:rPr spc="-95" dirty="0">
                <a:latin typeface="+mn-lt"/>
              </a:rPr>
              <a:t> </a:t>
            </a:r>
            <a:r>
              <a:rPr dirty="0">
                <a:latin typeface="+mn-lt"/>
              </a:rPr>
              <a:t>laboral</a:t>
            </a:r>
            <a:r>
              <a:rPr spc="-100" dirty="0">
                <a:latin typeface="+mn-lt"/>
              </a:rPr>
              <a:t> </a:t>
            </a:r>
            <a:r>
              <a:rPr spc="-10" dirty="0">
                <a:latin typeface="+mn-lt"/>
              </a:rPr>
              <a:t>(61,6%).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>
              <a:latin typeface="+mn-lt"/>
            </a:endParaRPr>
          </a:p>
          <a:p>
            <a:pPr marL="12700" marR="464820">
              <a:lnSpc>
                <a:spcPct val="116399"/>
              </a:lnSpc>
            </a:pPr>
            <a:r>
              <a:rPr dirty="0">
                <a:latin typeface="+mn-lt"/>
              </a:rPr>
              <a:t>Respecto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al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modelo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de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decisiones,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existe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división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equitativa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entre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consenso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(47,3%)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y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mayoría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simple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(43,5%).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Las</a:t>
            </a:r>
            <a:r>
              <a:rPr spc="-80" dirty="0">
                <a:latin typeface="+mn-lt"/>
              </a:rPr>
              <a:t> </a:t>
            </a:r>
            <a:r>
              <a:rPr dirty="0">
                <a:latin typeface="+mn-lt"/>
              </a:rPr>
              <a:t>mujeres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muestran</a:t>
            </a:r>
            <a:r>
              <a:rPr spc="-75" dirty="0">
                <a:latin typeface="+mn-lt"/>
              </a:rPr>
              <a:t> </a:t>
            </a:r>
            <a:r>
              <a:rPr spc="-10" dirty="0">
                <a:latin typeface="+mn-lt"/>
              </a:rPr>
              <a:t>mayor </a:t>
            </a:r>
            <a:r>
              <a:rPr dirty="0">
                <a:latin typeface="+mn-lt"/>
              </a:rPr>
              <a:t>inclinación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hacia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el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consenso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(49,8%)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que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los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hombres</a:t>
            </a:r>
            <a:r>
              <a:rPr spc="-70" dirty="0">
                <a:latin typeface="+mn-lt"/>
              </a:rPr>
              <a:t> </a:t>
            </a:r>
            <a:r>
              <a:rPr dirty="0">
                <a:latin typeface="+mn-lt"/>
              </a:rPr>
              <a:t>(44,0%).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El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rechazo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al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autoritarismo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es</a:t>
            </a:r>
            <a:r>
              <a:rPr spc="-75" dirty="0">
                <a:latin typeface="+mn-lt"/>
              </a:rPr>
              <a:t> </a:t>
            </a:r>
            <a:r>
              <a:rPr dirty="0">
                <a:latin typeface="+mn-lt"/>
              </a:rPr>
              <a:t>contundente</a:t>
            </a:r>
            <a:r>
              <a:rPr spc="-70" dirty="0">
                <a:latin typeface="+mn-lt"/>
              </a:rPr>
              <a:t> </a:t>
            </a:r>
            <a:r>
              <a:rPr spc="-10" dirty="0">
                <a:latin typeface="+mn-lt"/>
              </a:rPr>
              <a:t>(2,5%).</a:t>
            </a:r>
          </a:p>
          <a:p>
            <a:pPr>
              <a:lnSpc>
                <a:spcPct val="100000"/>
              </a:lnSpc>
              <a:spcBef>
                <a:spcPts val="1810"/>
              </a:spcBef>
            </a:pPr>
            <a:endParaRPr spc="-10" dirty="0">
              <a:latin typeface="+mn-lt"/>
            </a:endParaRPr>
          </a:p>
          <a:p>
            <a:pPr marL="612140" marR="325120">
              <a:lnSpc>
                <a:spcPct val="115999"/>
              </a:lnSpc>
            </a:pPr>
            <a:r>
              <a:rPr sz="1500" spc="-30" dirty="0">
                <a:solidFill>
                  <a:srgbClr val="000000"/>
                </a:solidFill>
                <a:latin typeface="+mn-lt"/>
              </a:rPr>
              <a:t>Conclusión:</a:t>
            </a:r>
            <a:r>
              <a:rPr sz="1500" spc="-11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Los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jóvenes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muestran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un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perfil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democrático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complejo: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desafección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hacia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el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funcionamiento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actual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pero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compromiso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spc="-25" dirty="0">
                <a:solidFill>
                  <a:srgbClr val="000000"/>
                </a:solidFill>
                <a:latin typeface="+mn-lt"/>
              </a:rPr>
              <a:t>con </a:t>
            </a:r>
            <a:r>
              <a:rPr dirty="0">
                <a:solidFill>
                  <a:srgbClr val="000000"/>
                </a:solidFill>
                <a:latin typeface="+mn-lt"/>
              </a:rPr>
              <a:t>valores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democráticos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fundamentales,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rechazo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al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autoritarismo,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y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demanda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mayor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participación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directa.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Existe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consenso</a:t>
            </a:r>
            <a:r>
              <a:rPr spc="-8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en</a:t>
            </a:r>
            <a:r>
              <a:rPr spc="-90" dirty="0">
                <a:solidFill>
                  <a:srgbClr val="000000"/>
                </a:solidFill>
                <a:latin typeface="+mn-lt"/>
              </a:rPr>
              <a:t> </a:t>
            </a:r>
            <a:r>
              <a:rPr spc="-10" dirty="0">
                <a:solidFill>
                  <a:srgbClr val="000000"/>
                </a:solidFill>
                <a:latin typeface="+mn-lt"/>
              </a:rPr>
              <a:t>valores </a:t>
            </a:r>
            <a:r>
              <a:rPr dirty="0">
                <a:solidFill>
                  <a:srgbClr val="000000"/>
                </a:solidFill>
                <a:latin typeface="+mn-lt"/>
              </a:rPr>
              <a:t>sociales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progresistas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y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económicos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spc="-10" dirty="0">
                <a:solidFill>
                  <a:srgbClr val="000000"/>
                </a:solidFill>
                <a:latin typeface="+mn-lt"/>
              </a:rPr>
              <a:t>intervencionistas,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con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brechas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de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género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donde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las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mujeres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adoptan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posiciones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más</a:t>
            </a:r>
            <a:r>
              <a:rPr spc="-80" dirty="0">
                <a:solidFill>
                  <a:srgbClr val="000000"/>
                </a:solidFill>
                <a:latin typeface="+mn-lt"/>
              </a:rPr>
              <a:t> </a:t>
            </a:r>
            <a:r>
              <a:rPr dirty="0">
                <a:solidFill>
                  <a:srgbClr val="000000"/>
                </a:solidFill>
                <a:latin typeface="+mn-lt"/>
              </a:rPr>
              <a:t>progresistas</a:t>
            </a:r>
            <a:r>
              <a:rPr spc="-75" dirty="0">
                <a:solidFill>
                  <a:srgbClr val="000000"/>
                </a:solidFill>
                <a:latin typeface="+mn-lt"/>
              </a:rPr>
              <a:t> </a:t>
            </a:r>
            <a:r>
              <a:rPr spc="-50" dirty="0">
                <a:solidFill>
                  <a:srgbClr val="000000"/>
                </a:solidFill>
                <a:latin typeface="+mn-lt"/>
              </a:rPr>
              <a:t>e </a:t>
            </a:r>
            <a:r>
              <a:rPr spc="-10" dirty="0">
                <a:solidFill>
                  <a:srgbClr val="000000"/>
                </a:solidFill>
                <a:latin typeface="+mn-lt"/>
              </a:rPr>
              <a:t>igualitarias.</a:t>
            </a:r>
            <a:endParaRPr sz="15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575" y="1219200"/>
            <a:ext cx="1828799" cy="37147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1700" y="1270205"/>
            <a:ext cx="161226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dirty="0">
                <a:solidFill>
                  <a:srgbClr val="151617"/>
                </a:solidFill>
                <a:latin typeface="SimSun"/>
                <a:cs typeface="SimSun"/>
              </a:rPr>
              <a:t>PERFIL</a:t>
            </a:r>
            <a:r>
              <a:rPr sz="1200" spc="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200" spc="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200" spc="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SimSun"/>
                <a:cs typeface="SimSun"/>
              </a:rPr>
              <a:t>MUESTRA</a:t>
            </a:r>
            <a:endParaRPr sz="1200">
              <a:latin typeface="SimSun"/>
              <a:cs typeface="SimSun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35" dirty="0"/>
              <a:t>¿Quiénes</a:t>
            </a:r>
            <a:r>
              <a:rPr spc="-450" dirty="0"/>
              <a:t> </a:t>
            </a:r>
            <a:r>
              <a:rPr spc="-330" dirty="0"/>
              <a:t>Son</a:t>
            </a:r>
            <a:r>
              <a:rPr spc="-450" dirty="0"/>
              <a:t> </a:t>
            </a:r>
            <a:r>
              <a:rPr spc="-190" dirty="0"/>
              <a:t>los</a:t>
            </a:r>
            <a:r>
              <a:rPr spc="-445" dirty="0"/>
              <a:t> </a:t>
            </a:r>
            <a:r>
              <a:rPr spc="-225" dirty="0"/>
              <a:t>Jóvenes</a:t>
            </a:r>
            <a:r>
              <a:rPr spc="-450" dirty="0"/>
              <a:t> </a:t>
            </a:r>
            <a:r>
              <a:rPr spc="-150" dirty="0"/>
              <a:t>del</a:t>
            </a:r>
            <a:r>
              <a:rPr spc="-445" dirty="0"/>
              <a:t> </a:t>
            </a:r>
            <a:r>
              <a:rPr spc="-135" dirty="0"/>
              <a:t>Estudio?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01402" y="2570068"/>
            <a:ext cx="3960495" cy="1683346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5500" spc="365" dirty="0">
                <a:solidFill>
                  <a:srgbClr val="151617"/>
                </a:solidFill>
                <a:latin typeface="+mn-lt"/>
                <a:cs typeface="Arial"/>
              </a:rPr>
              <a:t>800</a:t>
            </a:r>
            <a:endParaRPr sz="5500" dirty="0">
              <a:latin typeface="+mn-lt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325"/>
              </a:spcBef>
            </a:pP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Estudiantes</a:t>
            </a:r>
            <a:endParaRPr sz="2250" dirty="0">
              <a:latin typeface="+mn-lt"/>
              <a:cs typeface="Verdana"/>
            </a:endParaRPr>
          </a:p>
          <a:p>
            <a:pPr marL="12700" marR="5080" algn="ctr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Jóvenes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educación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superior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entre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17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y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25</a:t>
            </a:r>
            <a:r>
              <a:rPr sz="1550" spc="-3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0" dirty="0">
                <a:solidFill>
                  <a:srgbClr val="151617"/>
                </a:solidFill>
                <a:latin typeface="+mn-lt"/>
                <a:cs typeface="SimSun"/>
              </a:rPr>
              <a:t>años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2151" y="2570068"/>
            <a:ext cx="4157345" cy="1683346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5500" spc="-10" dirty="0">
                <a:solidFill>
                  <a:srgbClr val="151617"/>
                </a:solidFill>
                <a:latin typeface="+mn-lt"/>
                <a:cs typeface="Arial"/>
              </a:rPr>
              <a:t>56,2%</a:t>
            </a:r>
            <a:endParaRPr sz="5500" dirty="0">
              <a:latin typeface="+mn-lt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325"/>
              </a:spcBef>
            </a:pP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Mujeres</a:t>
            </a:r>
            <a:endParaRPr sz="2250" dirty="0">
              <a:latin typeface="+mn-lt"/>
              <a:cs typeface="Verdana"/>
            </a:endParaRPr>
          </a:p>
          <a:p>
            <a:pPr marL="12065" marR="5080" algn="ctr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Reflejo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feminización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educación superior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64302" y="2570068"/>
            <a:ext cx="3370579" cy="197866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5500" spc="-25" dirty="0">
                <a:solidFill>
                  <a:srgbClr val="151617"/>
                </a:solidFill>
                <a:latin typeface="+mn-lt"/>
                <a:cs typeface="Arial"/>
              </a:rPr>
              <a:t>66%</a:t>
            </a:r>
            <a:endParaRPr sz="5500" dirty="0">
              <a:latin typeface="+mn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ULPGC</a:t>
            </a:r>
            <a:endParaRPr sz="2250" dirty="0">
              <a:latin typeface="+mn-lt"/>
              <a:cs typeface="Verdana"/>
            </a:endParaRPr>
          </a:p>
          <a:p>
            <a:pPr marL="12700" marR="5080" algn="ctr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Universidad</a:t>
            </a:r>
            <a:r>
              <a:rPr sz="155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pública,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clase</a:t>
            </a:r>
            <a:r>
              <a:rPr sz="155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media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y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trabajadora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7874" y="4827837"/>
            <a:ext cx="12814300" cy="17313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muestra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incluye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estudiantes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ULPGC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(66%),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universidades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privadas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(10%)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Formación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Profesional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Grado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Superior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(24%).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El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tipo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institución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funciona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como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indicador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origen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social: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universidades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privadas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representan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clase</a:t>
            </a:r>
            <a:r>
              <a:rPr sz="155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alta/media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alta,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la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ULPGC</a:t>
            </a:r>
            <a:r>
              <a:rPr sz="15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clase</a:t>
            </a:r>
            <a:r>
              <a:rPr sz="15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media/trabajadora,</a:t>
            </a:r>
            <a:r>
              <a:rPr sz="15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FP</a:t>
            </a:r>
            <a:r>
              <a:rPr sz="15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clase</a:t>
            </a:r>
            <a:r>
              <a:rPr sz="155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trabajadora/popular.</a:t>
            </a:r>
            <a:endParaRPr sz="1550" dirty="0">
              <a:latin typeface="+mn-lt"/>
              <a:cs typeface="SimSun"/>
            </a:endParaRPr>
          </a:p>
          <a:p>
            <a:pPr algn="just">
              <a:lnSpc>
                <a:spcPct val="100000"/>
              </a:lnSpc>
              <a:spcBef>
                <a:spcPts val="760"/>
              </a:spcBef>
            </a:pPr>
            <a:endParaRPr sz="1550" dirty="0">
              <a:latin typeface="+mn-lt"/>
              <a:cs typeface="SimSun"/>
            </a:endParaRPr>
          </a:p>
          <a:p>
            <a:pPr marL="12700" marR="102870" algn="just">
              <a:lnSpc>
                <a:spcPct val="116900"/>
              </a:lnSpc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dato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revelador: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53,7%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madres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posee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título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superior,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evidencia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clara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reproducción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intergeneracional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capital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cultural.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45,3%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padres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tiene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estudios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superiores,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mostrando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brecha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género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educativa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entre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generaciones anteriores.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58824" y="503896"/>
            <a:ext cx="7714615" cy="685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00" spc="-195" dirty="0"/>
              <a:t>Crisis</a:t>
            </a:r>
            <a:r>
              <a:rPr sz="4300" spc="-409" dirty="0"/>
              <a:t> </a:t>
            </a:r>
            <a:r>
              <a:rPr sz="4300" spc="-165" dirty="0"/>
              <a:t>de</a:t>
            </a:r>
            <a:r>
              <a:rPr sz="4300" spc="-409" dirty="0"/>
              <a:t> </a:t>
            </a:r>
            <a:r>
              <a:rPr sz="4300" spc="-120" dirty="0"/>
              <a:t>Afinidad</a:t>
            </a:r>
            <a:r>
              <a:rPr sz="4300" spc="-409" dirty="0"/>
              <a:t> </a:t>
            </a:r>
            <a:r>
              <a:rPr sz="4300" spc="-160" dirty="0"/>
              <a:t>Democrática</a:t>
            </a:r>
            <a:endParaRPr sz="4300"/>
          </a:p>
        </p:txBody>
      </p:sp>
      <p:sp>
        <p:nvSpPr>
          <p:cNvPr id="3" name="object 3"/>
          <p:cNvSpPr txBox="1"/>
          <p:nvPr/>
        </p:nvSpPr>
        <p:spPr>
          <a:xfrm>
            <a:off x="758824" y="1483286"/>
            <a:ext cx="12979400" cy="5355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700"/>
              </a:lnSpc>
              <a:spcBef>
                <a:spcPts val="95"/>
              </a:spcBef>
            </a:pP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La conexión emocional de los jóvenes con el sistema democrático actual revela una profunda desafección. Solo 1 de cada 6 jóvenes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(16,8%) </a:t>
            </a: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expresa afinidad con el sistema democrático, mientras que casi la mitad (45,7%) manifiesta desapego. La ratio entre desapegados y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afines </a:t>
            </a: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es alarmante: 2,7 a </a:t>
            </a:r>
            <a:r>
              <a:rPr sz="1500" spc="-25" dirty="0">
                <a:solidFill>
                  <a:srgbClr val="151617"/>
                </a:solidFill>
                <a:latin typeface="+mn-lt"/>
                <a:cs typeface="SimSun"/>
              </a:rPr>
              <a:t>1.</a:t>
            </a:r>
            <a:endParaRPr sz="1500" dirty="0">
              <a:latin typeface="+mn-lt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1770" y="3856696"/>
            <a:ext cx="1377315" cy="685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00" spc="-775" dirty="0">
                <a:solidFill>
                  <a:srgbClr val="151617"/>
                </a:solidFill>
                <a:latin typeface="Verdana"/>
                <a:cs typeface="Verdana"/>
              </a:rPr>
              <a:t>16,8%</a:t>
            </a:r>
            <a:endParaRPr sz="43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8750" y="2705100"/>
            <a:ext cx="2886074" cy="288607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95784" y="5645715"/>
            <a:ext cx="3359150" cy="83502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1295"/>
              </a:spcBef>
            </a:pPr>
            <a:r>
              <a:rPr sz="2100" spc="-10" dirty="0">
                <a:solidFill>
                  <a:srgbClr val="151617"/>
                </a:solidFill>
                <a:latin typeface="+mn-lt"/>
                <a:cs typeface="Verdana"/>
              </a:rPr>
              <a:t>Afinidad</a:t>
            </a:r>
            <a:endParaRPr sz="2100" dirty="0"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855"/>
              </a:spcBef>
            </a:pP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Expresan conexión con la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democracia</a:t>
            </a:r>
            <a:endParaRPr sz="1500" dirty="0">
              <a:latin typeface="+mn-lt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84106" y="3856696"/>
            <a:ext cx="1468755" cy="685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00" spc="-635" dirty="0">
                <a:solidFill>
                  <a:srgbClr val="151617"/>
                </a:solidFill>
                <a:latin typeface="Verdana"/>
                <a:cs typeface="Verdana"/>
              </a:rPr>
              <a:t>45,7%</a:t>
            </a:r>
            <a:endParaRPr sz="430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67400" y="2705100"/>
            <a:ext cx="2886074" cy="288607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20183" y="5645715"/>
            <a:ext cx="2787650" cy="83502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295"/>
              </a:spcBef>
            </a:pPr>
            <a:r>
              <a:rPr sz="2100" spc="-10" dirty="0">
                <a:solidFill>
                  <a:srgbClr val="151617"/>
                </a:solidFill>
                <a:latin typeface="+mn-lt"/>
                <a:cs typeface="Verdana"/>
              </a:rPr>
              <a:t>Desapego</a:t>
            </a:r>
            <a:endParaRPr sz="2100" dirty="0"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855"/>
              </a:spcBef>
            </a:pP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Manifiestan desconexión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clara</a:t>
            </a:r>
            <a:endParaRPr sz="1500" dirty="0">
              <a:latin typeface="+mn-lt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57135" y="3856696"/>
            <a:ext cx="1400175" cy="685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00" spc="-740" dirty="0">
                <a:solidFill>
                  <a:srgbClr val="151617"/>
                </a:solidFill>
                <a:latin typeface="Verdana"/>
                <a:cs typeface="Verdana"/>
              </a:rPr>
              <a:t>37,3%</a:t>
            </a:r>
            <a:endParaRPr sz="4300">
              <a:latin typeface="Verdana"/>
              <a:cs typeface="Verdan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15575" y="2705100"/>
            <a:ext cx="2886074" cy="28860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311208" y="5645715"/>
            <a:ext cx="2882900" cy="83502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295"/>
              </a:spcBef>
            </a:pPr>
            <a:r>
              <a:rPr sz="2100" spc="-10" dirty="0">
                <a:solidFill>
                  <a:srgbClr val="151617"/>
                </a:solidFill>
                <a:latin typeface="+mn-lt"/>
                <a:cs typeface="Verdana"/>
              </a:rPr>
              <a:t>Neutrales</a:t>
            </a:r>
            <a:endParaRPr sz="2100" dirty="0"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855"/>
              </a:spcBef>
            </a:pP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Sin afinidad ni desapego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claro</a:t>
            </a:r>
            <a:endParaRPr sz="1500" dirty="0">
              <a:latin typeface="+mn-lt"/>
              <a:cs typeface="SimSu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8824" y="6702986"/>
            <a:ext cx="12979400" cy="825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700"/>
              </a:lnSpc>
              <a:spcBef>
                <a:spcPts val="95"/>
              </a:spcBef>
            </a:pP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El 77,4% de quienes tienen percepciones negativas basan sus opiniones en el mal funcionamiento de la democracia actual en España, lo </a:t>
            </a:r>
            <a:r>
              <a:rPr sz="1500" spc="-25" dirty="0">
                <a:solidFill>
                  <a:srgbClr val="151617"/>
                </a:solidFill>
                <a:latin typeface="+mn-lt"/>
                <a:cs typeface="SimSun"/>
              </a:rPr>
              <a:t>que </a:t>
            </a: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se denomina "fatiga democrática". No cuestionan el sistema en sí, sino aspectos específicos: falta de conocimiento, percepción de que </a:t>
            </a:r>
            <a:r>
              <a:rPr sz="1500" spc="-25" dirty="0">
                <a:solidFill>
                  <a:srgbClr val="151617"/>
                </a:solidFill>
                <a:latin typeface="+mn-lt"/>
                <a:cs typeface="SimSun"/>
              </a:rPr>
              <a:t>no </a:t>
            </a:r>
            <a:r>
              <a:rPr sz="1500" dirty="0">
                <a:solidFill>
                  <a:srgbClr val="151617"/>
                </a:solidFill>
                <a:latin typeface="+mn-lt"/>
                <a:cs typeface="SimSun"/>
              </a:rPr>
              <a:t>funciona como democracia real, indiferencia, descontento con la política actual, y falta de </a:t>
            </a:r>
            <a:r>
              <a:rPr sz="1500" spc="-10" dirty="0">
                <a:solidFill>
                  <a:srgbClr val="151617"/>
                </a:solidFill>
                <a:latin typeface="+mn-lt"/>
                <a:cs typeface="SimSun"/>
              </a:rPr>
              <a:t>representación.</a:t>
            </a:r>
            <a:endParaRPr sz="150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Desconianza</a:t>
            </a:r>
            <a:r>
              <a:rPr spc="-434" dirty="0"/>
              <a:t> </a:t>
            </a:r>
            <a:r>
              <a:rPr spc="-200" dirty="0"/>
              <a:t>Hacia</a:t>
            </a:r>
            <a:r>
              <a:rPr spc="-434" dirty="0"/>
              <a:t> </a:t>
            </a:r>
            <a:r>
              <a:rPr spc="-165" dirty="0"/>
              <a:t>el</a:t>
            </a:r>
            <a:r>
              <a:rPr spc="-434" dirty="0"/>
              <a:t> </a:t>
            </a:r>
            <a:r>
              <a:rPr spc="-285" dirty="0"/>
              <a:t>Sistema</a:t>
            </a:r>
            <a:r>
              <a:rPr spc="-434" dirty="0"/>
              <a:t> </a:t>
            </a:r>
            <a:r>
              <a:rPr spc="-40" dirty="0"/>
              <a:t>Político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700" y="2628900"/>
            <a:ext cx="5886449" cy="302894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35025" y="3284787"/>
            <a:ext cx="5337810" cy="1130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Más</a:t>
            </a:r>
            <a:r>
              <a:rPr sz="1550" spc="-6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la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mitad</a:t>
            </a:r>
            <a:r>
              <a:rPr sz="1550" spc="-6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los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jóvenes</a:t>
            </a:r>
            <a:r>
              <a:rPr sz="1550" spc="-6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(51,6%)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desconfía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+mn-lt"/>
                <a:cs typeface="SimSun"/>
              </a:rPr>
              <a:t>del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sistema,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mientras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que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solo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1</a:t>
            </a:r>
            <a:r>
              <a:rPr sz="1550" spc="-5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cada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7</a:t>
            </a:r>
            <a:r>
              <a:rPr sz="1550" spc="-5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(14,9%)</a:t>
            </a:r>
            <a:r>
              <a:rPr sz="1550" spc="-5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+mn-lt"/>
                <a:cs typeface="SimSun"/>
              </a:rPr>
              <a:t>expresa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confianza.</a:t>
            </a:r>
            <a:r>
              <a:rPr sz="1550" spc="-9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Esta</a:t>
            </a:r>
            <a:r>
              <a:rPr sz="1550" spc="-8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crisis</a:t>
            </a:r>
            <a:r>
              <a:rPr sz="1550" spc="-9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representa</a:t>
            </a:r>
            <a:r>
              <a:rPr sz="1550" spc="-8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la</a:t>
            </a:r>
            <a:r>
              <a:rPr sz="1550" spc="-9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expresión</a:t>
            </a:r>
            <a:r>
              <a:rPr sz="1550" spc="-85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+mn-lt"/>
                <a:cs typeface="SimSun"/>
              </a:rPr>
              <a:t>más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aguda</a:t>
            </a:r>
            <a:r>
              <a:rPr sz="1550" spc="-8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</a:t>
            </a:r>
            <a:r>
              <a:rPr sz="1550" spc="-8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desafección</a:t>
            </a:r>
            <a:r>
              <a:rPr sz="1550" spc="-8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FFFFFF"/>
                </a:solidFill>
                <a:latin typeface="+mn-lt"/>
                <a:cs typeface="SimSun"/>
              </a:rPr>
              <a:t>democrática</a:t>
            </a:r>
            <a:r>
              <a:rPr sz="1550" spc="-80" dirty="0">
                <a:solidFill>
                  <a:srgbClr val="FFFFFF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+mn-lt"/>
                <a:cs typeface="SimSun"/>
              </a:rPr>
              <a:t>juvenil.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5025" y="2787294"/>
            <a:ext cx="937323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50915" algn="l"/>
              </a:tabLst>
            </a:pPr>
            <a:r>
              <a:rPr sz="2250" spc="-35" dirty="0">
                <a:solidFill>
                  <a:srgbClr val="FFFFFF"/>
                </a:solidFill>
                <a:latin typeface="Lucida Sans Unicode"/>
                <a:cs typeface="Lucida Sans Unicode"/>
              </a:rPr>
              <a:t>La</a:t>
            </a:r>
            <a:r>
              <a:rPr sz="22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250" spc="-110" dirty="0">
                <a:solidFill>
                  <a:srgbClr val="FFFFFF"/>
                </a:solidFill>
                <a:latin typeface="Lucida Sans Unicode"/>
                <a:cs typeface="Lucida Sans Unicode"/>
              </a:rPr>
              <a:t>Crisis</a:t>
            </a:r>
            <a:r>
              <a:rPr sz="22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250" spc="-50" dirty="0">
                <a:solidFill>
                  <a:srgbClr val="FFFFFF"/>
                </a:solidFill>
                <a:latin typeface="Lucida Sans Unicode"/>
                <a:cs typeface="Lucida Sans Unicode"/>
              </a:rPr>
              <a:t>de</a:t>
            </a:r>
            <a:r>
              <a:rPr sz="22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Conianza</a:t>
            </a:r>
            <a:r>
              <a:rPr sz="2250" dirty="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sz="2250" spc="-95" dirty="0">
                <a:solidFill>
                  <a:srgbClr val="151617"/>
                </a:solidFill>
                <a:latin typeface="Lucida Sans Unicode"/>
                <a:cs typeface="Lucida Sans Unicode"/>
              </a:rPr>
              <a:t>Razones</a:t>
            </a:r>
            <a:r>
              <a:rPr sz="2250" spc="-145" dirty="0">
                <a:solidFill>
                  <a:srgbClr val="151617"/>
                </a:solidFill>
                <a:latin typeface="Lucida Sans Unicode"/>
                <a:cs typeface="Lucida Sans Unicode"/>
              </a:rPr>
              <a:t> </a:t>
            </a:r>
            <a:r>
              <a:rPr sz="2250" spc="-50" dirty="0">
                <a:solidFill>
                  <a:srgbClr val="151617"/>
                </a:solidFill>
                <a:latin typeface="Lucida Sans Unicode"/>
                <a:cs typeface="Lucida Sans Unicode"/>
              </a:rPr>
              <a:t>de</a:t>
            </a:r>
            <a:r>
              <a:rPr sz="2250" spc="-140" dirty="0">
                <a:solidFill>
                  <a:srgbClr val="151617"/>
                </a:solidFill>
                <a:latin typeface="Lucida Sans Unicode"/>
                <a:cs typeface="Lucida Sans Unicode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Lucida Sans Unicode"/>
                <a:cs typeface="Lucida Sans Unicode"/>
              </a:rPr>
              <a:t>Desconianza</a:t>
            </a:r>
            <a:endParaRPr sz="22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58025" y="3448050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58025" y="3724275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58025" y="4000500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58025" y="427672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58025" y="45529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58025" y="482917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228085" y="3284787"/>
            <a:ext cx="4157345" cy="1682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políticos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mienten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no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cumplen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(14,8%)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Hay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mucha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corrupción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(10,9%)</a:t>
            </a:r>
            <a:endParaRPr sz="1550" dirty="0">
              <a:latin typeface="+mn-lt"/>
              <a:cs typeface="SimSun"/>
            </a:endParaRPr>
          </a:p>
          <a:p>
            <a:pPr marL="12700" marR="693420">
              <a:lnSpc>
                <a:spcPct val="116900"/>
              </a:lnSpc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sistema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no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funciona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bien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(9,0%)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miran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por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sus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intereses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(8,0%)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No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sienten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representados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(6,5%)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Falta</a:t>
            </a:r>
            <a:r>
              <a:rPr sz="1550" spc="-114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transparencia</a:t>
            </a:r>
            <a:r>
              <a:rPr sz="1550" spc="-114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(4,3%)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4999" y="5808912"/>
            <a:ext cx="12224385" cy="5530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desconfianza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dirige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hacia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políticos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hacia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sistema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democrático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abstracto.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Existe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brecha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género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significativa: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hombres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son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críticos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(48,3%)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mujeres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(36,4%).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77874" y="1405813"/>
            <a:ext cx="9106535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0" dirty="0"/>
              <a:t>Propuestas</a:t>
            </a:r>
            <a:r>
              <a:rPr spc="-445" dirty="0"/>
              <a:t> </a:t>
            </a:r>
            <a:r>
              <a:rPr spc="-185" dirty="0"/>
              <a:t>de</a:t>
            </a:r>
            <a:r>
              <a:rPr spc="-445" dirty="0"/>
              <a:t> </a:t>
            </a:r>
            <a:r>
              <a:rPr spc="-270" dirty="0"/>
              <a:t>Mejora</a:t>
            </a:r>
            <a:r>
              <a:rPr spc="-440" dirty="0"/>
              <a:t> </a:t>
            </a:r>
            <a:r>
              <a:rPr spc="-175" dirty="0"/>
              <a:t>Democrática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575" y="2486025"/>
            <a:ext cx="1781174" cy="17811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77874" y="4309074"/>
            <a:ext cx="2780030" cy="143954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55" dirty="0">
                <a:solidFill>
                  <a:srgbClr val="151617"/>
                </a:solidFill>
                <a:latin typeface="+mn-lt"/>
                <a:cs typeface="Verdana"/>
              </a:rPr>
              <a:t>Transparencia</a:t>
            </a:r>
            <a:endParaRPr sz="2250" dirty="0">
              <a:latin typeface="+mn-lt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30%</a:t>
            </a:r>
            <a:r>
              <a:rPr sz="15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prioritaria</a:t>
            </a:r>
            <a:r>
              <a:rPr sz="155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la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rendición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cuentas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los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políticos</a:t>
            </a:r>
            <a:endParaRPr sz="1550" dirty="0">
              <a:latin typeface="+mn-lt"/>
              <a:cs typeface="SimSu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14800" y="2486025"/>
            <a:ext cx="1781174" cy="178117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02100" y="4473218"/>
            <a:ext cx="2878455" cy="131381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790575">
              <a:lnSpc>
                <a:spcPct val="102800"/>
              </a:lnSpc>
              <a:spcBef>
                <a:spcPts val="25"/>
              </a:spcBef>
            </a:pP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Combatir </a:t>
            </a:r>
            <a:r>
              <a:rPr sz="2250" spc="-100" dirty="0">
                <a:solidFill>
                  <a:srgbClr val="151617"/>
                </a:solidFill>
                <a:latin typeface="+mn-lt"/>
                <a:cs typeface="Verdana"/>
              </a:rPr>
              <a:t>Desinformación</a:t>
            </a:r>
            <a:endParaRPr sz="2250" dirty="0">
              <a:latin typeface="+mn-lt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3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21%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demanda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acceso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equitativo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información</a:t>
            </a:r>
            <a:r>
              <a:rPr sz="1550" spc="-1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veraz</a:t>
            </a:r>
            <a:endParaRPr sz="1550" dirty="0">
              <a:latin typeface="+mn-lt"/>
              <a:cs typeface="SimSu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39025" y="2486025"/>
            <a:ext cx="1781174" cy="178117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053375" y="4473218"/>
            <a:ext cx="2117725" cy="103759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5445" marR="5080">
              <a:lnSpc>
                <a:spcPct val="102800"/>
              </a:lnSpc>
              <a:spcBef>
                <a:spcPts val="25"/>
              </a:spcBef>
            </a:pPr>
            <a:r>
              <a:rPr sz="2250" spc="-70" dirty="0">
                <a:solidFill>
                  <a:srgbClr val="151617"/>
                </a:solidFill>
                <a:latin typeface="+mn-lt"/>
                <a:cs typeface="Verdana"/>
              </a:rPr>
              <a:t>Participación </a:t>
            </a: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Ciudadana</a:t>
            </a:r>
            <a:endParaRPr sz="2250" dirty="0">
              <a:latin typeface="+mn-lt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385445" algn="l"/>
              </a:tabLst>
            </a:pP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a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	19,6%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busca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mayor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97089" y="5245435"/>
            <a:ext cx="1108075" cy="25391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implicación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26325" y="5521660"/>
            <a:ext cx="2190115" cy="25391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decisiones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públicas</a:t>
            </a:r>
            <a:endParaRPr sz="1550" dirty="0">
              <a:latin typeface="+mn-lt"/>
              <a:cs typeface="SimSu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63250" y="2486025"/>
            <a:ext cx="1781174" cy="17811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750549" y="4309074"/>
            <a:ext cx="3075305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90" dirty="0">
                <a:solidFill>
                  <a:srgbClr val="151617"/>
                </a:solidFill>
                <a:latin typeface="+mn-lt"/>
                <a:cs typeface="Verdana"/>
              </a:rPr>
              <a:t>Educación</a:t>
            </a:r>
            <a:r>
              <a:rPr sz="2250" spc="-16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Cívica</a:t>
            </a:r>
            <a:endParaRPr sz="2250" dirty="0">
              <a:latin typeface="+mn-lt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19,3%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apuesta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por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formación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política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desde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edades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tempranas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7874" y="6075612"/>
            <a:ext cx="12421235" cy="5530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Pese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desconfianza,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jóvenes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proponen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medidas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mejora,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demostrando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creen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posibilidad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reformar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sistema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democrático,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no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destruirlo.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30%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también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necesaria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reforma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sistema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electoral.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05050" y="495300"/>
            <a:ext cx="1543049" cy="2285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378074" y="532215"/>
            <a:ext cx="1311275" cy="1377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00" dirty="0">
                <a:solidFill>
                  <a:srgbClr val="151617"/>
                </a:solidFill>
                <a:latin typeface="SimSun"/>
                <a:cs typeface="SimSun"/>
              </a:rPr>
              <a:t>PARTICIPACIÓN</a:t>
            </a:r>
            <a:r>
              <a:rPr sz="700" spc="19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700" dirty="0">
                <a:solidFill>
                  <a:srgbClr val="151617"/>
                </a:solidFill>
                <a:latin typeface="SimSun"/>
                <a:cs typeface="SimSun"/>
              </a:rPr>
              <a:t>E</a:t>
            </a:r>
            <a:r>
              <a:rPr sz="700" spc="19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700" spc="-10" dirty="0">
                <a:solidFill>
                  <a:srgbClr val="151617"/>
                </a:solidFill>
                <a:latin typeface="SimSun"/>
                <a:cs typeface="SimSun"/>
              </a:rPr>
              <a:t>INFORMACIÓN</a:t>
            </a:r>
            <a:endParaRPr sz="700">
              <a:latin typeface="SimSun"/>
              <a:cs typeface="SimSun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2292350" y="713756"/>
            <a:ext cx="3802379" cy="4572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105" dirty="0"/>
              <a:t>Relación</a:t>
            </a:r>
            <a:r>
              <a:rPr sz="2800" spc="-270" dirty="0"/>
              <a:t> </a:t>
            </a:r>
            <a:r>
              <a:rPr sz="2800" spc="-85" dirty="0"/>
              <a:t>con</a:t>
            </a:r>
            <a:r>
              <a:rPr sz="2800" spc="-265" dirty="0"/>
              <a:t> </a:t>
            </a:r>
            <a:r>
              <a:rPr sz="2800" spc="-120" dirty="0"/>
              <a:t>la</a:t>
            </a:r>
            <a:r>
              <a:rPr sz="2800" spc="-265" dirty="0"/>
              <a:t> </a:t>
            </a:r>
            <a:r>
              <a:rPr sz="2800" spc="-20" dirty="0"/>
              <a:t>Política</a:t>
            </a:r>
            <a:endParaRPr sz="280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05050" y="1276350"/>
            <a:ext cx="10010774" cy="45815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9626599" y="1831726"/>
            <a:ext cx="2339975" cy="730885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1950" spc="-125" dirty="0">
                <a:solidFill>
                  <a:srgbClr val="151617"/>
                </a:solidFill>
                <a:latin typeface="+mn-lt"/>
                <a:cs typeface="Verdana"/>
              </a:rPr>
              <a:t>Interés</a:t>
            </a:r>
            <a:r>
              <a:rPr sz="1950" spc="-17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950" spc="-20" dirty="0">
                <a:solidFill>
                  <a:srgbClr val="151617"/>
                </a:solidFill>
                <a:latin typeface="+mn-lt"/>
                <a:cs typeface="Verdana"/>
              </a:rPr>
              <a:t>bajo</a:t>
            </a:r>
            <a:endParaRPr sz="1950" dirty="0">
              <a:latin typeface="+mn-lt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350" dirty="0">
                <a:solidFill>
                  <a:srgbClr val="151617"/>
                </a:solidFill>
                <a:latin typeface="+mn-lt"/>
                <a:cs typeface="SimSun"/>
              </a:rPr>
              <a:t>36,7% muestra poca </a:t>
            </a:r>
            <a:r>
              <a:rPr sz="1350" spc="-10" dirty="0">
                <a:solidFill>
                  <a:srgbClr val="151617"/>
                </a:solidFill>
                <a:latin typeface="+mn-lt"/>
                <a:cs typeface="SimSun"/>
              </a:rPr>
              <a:t>atención</a:t>
            </a:r>
            <a:endParaRPr sz="1350" dirty="0">
              <a:latin typeface="+mn-lt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5856" y="3264603"/>
            <a:ext cx="1595120" cy="945515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950" spc="-125" dirty="0">
                <a:solidFill>
                  <a:srgbClr val="151617"/>
                </a:solidFill>
                <a:latin typeface="+mn-lt"/>
                <a:cs typeface="Verdana"/>
              </a:rPr>
              <a:t>Interés</a:t>
            </a:r>
            <a:r>
              <a:rPr sz="1950" spc="-17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950" spc="-55" dirty="0">
                <a:solidFill>
                  <a:srgbClr val="151617"/>
                </a:solidFill>
                <a:latin typeface="+mn-lt"/>
                <a:cs typeface="Verdana"/>
              </a:rPr>
              <a:t>medio</a:t>
            </a:r>
            <a:endParaRPr sz="1950" dirty="0">
              <a:latin typeface="+mn-lt"/>
              <a:cs typeface="Verdana"/>
            </a:endParaRPr>
          </a:p>
          <a:p>
            <a:pPr marL="381635" marR="5080" indent="-85725" algn="l">
              <a:lnSpc>
                <a:spcPct val="115700"/>
              </a:lnSpc>
              <a:spcBef>
                <a:spcPts val="330"/>
              </a:spcBef>
            </a:pPr>
            <a:r>
              <a:rPr sz="1350" dirty="0">
                <a:solidFill>
                  <a:srgbClr val="151617"/>
                </a:solidFill>
                <a:latin typeface="+mn-lt"/>
                <a:cs typeface="SimSun"/>
              </a:rPr>
              <a:t>33,8% </a:t>
            </a:r>
            <a:r>
              <a:rPr sz="1350" spc="-10" dirty="0">
                <a:solidFill>
                  <a:srgbClr val="151617"/>
                </a:solidFill>
                <a:latin typeface="+mn-lt"/>
                <a:cs typeface="SimSun"/>
              </a:rPr>
              <a:t>participa ocasionalmente</a:t>
            </a:r>
            <a:endParaRPr sz="1350" dirty="0">
              <a:latin typeface="+mn-lt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26599" y="4117726"/>
            <a:ext cx="1739900" cy="730885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1950" spc="-65" dirty="0">
                <a:solidFill>
                  <a:srgbClr val="151617"/>
                </a:solidFill>
                <a:latin typeface="+mn-lt"/>
                <a:cs typeface="Verdana"/>
              </a:rPr>
              <a:t>Alto</a:t>
            </a:r>
            <a:r>
              <a:rPr sz="1950" spc="-17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950" spc="-10" dirty="0">
                <a:solidFill>
                  <a:srgbClr val="151617"/>
                </a:solidFill>
                <a:latin typeface="+mn-lt"/>
                <a:cs typeface="Verdana"/>
              </a:rPr>
              <a:t>interés</a:t>
            </a:r>
            <a:endParaRPr sz="1950" dirty="0">
              <a:latin typeface="+mn-lt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350" dirty="0">
                <a:solidFill>
                  <a:srgbClr val="151617"/>
                </a:solidFill>
                <a:latin typeface="+mn-lt"/>
                <a:cs typeface="SimSun"/>
              </a:rPr>
              <a:t>29,7% de la </a:t>
            </a:r>
            <a:r>
              <a:rPr sz="1350" spc="-10" dirty="0">
                <a:solidFill>
                  <a:srgbClr val="151617"/>
                </a:solidFill>
                <a:latin typeface="+mn-lt"/>
                <a:cs typeface="SimSun"/>
              </a:rPr>
              <a:t>juventud</a:t>
            </a:r>
            <a:endParaRPr sz="1350" dirty="0">
              <a:latin typeface="+mn-lt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79621" y="6668246"/>
            <a:ext cx="4847590" cy="8699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5"/>
              </a:spcBef>
            </a:pP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42,4%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informa</a:t>
            </a:r>
            <a:r>
              <a:rPr sz="1200" spc="-3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frecuentemente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(a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diario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20,8%,</a:t>
            </a:r>
            <a:r>
              <a:rPr sz="1200" spc="-3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varias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veces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por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semana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21,6%),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mientras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45,4%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lo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hace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ocasionalmente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(37,0%)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o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nunca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(8,4%).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25" dirty="0">
                <a:solidFill>
                  <a:srgbClr val="151617"/>
                </a:solidFill>
                <a:latin typeface="+mn-lt"/>
                <a:cs typeface="SimSun"/>
              </a:rPr>
              <a:t>Los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hombres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informan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frecuentemente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(46,9%)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200" spc="-4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mujeres</a:t>
            </a:r>
            <a:r>
              <a:rPr sz="120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(39,9%).</a:t>
            </a:r>
            <a:endParaRPr sz="1200" dirty="0">
              <a:latin typeface="+mn-lt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35482" y="5717316"/>
            <a:ext cx="11361318" cy="8429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5"/>
              </a:spcBef>
            </a:pP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interés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político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juvenil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distribuye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manera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fragmentada,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sin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un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patrón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dominante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claro.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brecha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género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es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prácticamente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inexistente,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aunque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25" dirty="0">
                <a:solidFill>
                  <a:srgbClr val="151617"/>
                </a:solidFill>
                <a:latin typeface="+mn-lt"/>
                <a:cs typeface="SimSun"/>
              </a:rPr>
              <a:t>la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Universidad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Pública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(31,8%)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muestra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mayor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interés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privada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(27,6%)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o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FP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Superior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(24,5%).</a:t>
            </a:r>
            <a:endParaRPr sz="1200" dirty="0">
              <a:latin typeface="+mn-lt"/>
              <a:cs typeface="SimSun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200" dirty="0">
              <a:latin typeface="+mn-lt"/>
              <a:cs typeface="SimSun"/>
            </a:endParaRPr>
          </a:p>
          <a:p>
            <a:pPr marL="12700">
              <a:lnSpc>
                <a:spcPct val="100000"/>
              </a:lnSpc>
              <a:tabLst>
                <a:tab pos="5184140" algn="l"/>
              </a:tabLst>
            </a:pPr>
            <a:r>
              <a:rPr sz="1200" spc="-45" dirty="0">
                <a:solidFill>
                  <a:srgbClr val="151617"/>
                </a:solidFill>
                <a:latin typeface="+mn-lt"/>
                <a:cs typeface="Verdana"/>
              </a:rPr>
              <a:t>Frecuencia</a:t>
            </a:r>
            <a:r>
              <a:rPr sz="1200" spc="-8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200" spc="-40" dirty="0">
                <a:solidFill>
                  <a:srgbClr val="151617"/>
                </a:solidFill>
                <a:latin typeface="+mn-lt"/>
                <a:cs typeface="Verdana"/>
              </a:rPr>
              <a:t>de</a:t>
            </a:r>
            <a:r>
              <a:rPr sz="1200" spc="-80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Verdana"/>
              </a:rPr>
              <a:t>Información</a:t>
            </a:r>
            <a:r>
              <a:rPr sz="1200" dirty="0">
                <a:solidFill>
                  <a:srgbClr val="151617"/>
                </a:solidFill>
                <a:latin typeface="+mn-lt"/>
                <a:cs typeface="Verdana"/>
              </a:rPr>
              <a:t>	</a:t>
            </a:r>
            <a:r>
              <a:rPr sz="1200" spc="-50" dirty="0">
                <a:solidFill>
                  <a:srgbClr val="151617"/>
                </a:solidFill>
                <a:latin typeface="+mn-lt"/>
                <a:cs typeface="Verdana"/>
              </a:rPr>
              <a:t>Fuentes</a:t>
            </a:r>
            <a:r>
              <a:rPr sz="1200" spc="-10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200" spc="-40" dirty="0">
                <a:solidFill>
                  <a:srgbClr val="151617"/>
                </a:solidFill>
                <a:latin typeface="+mn-lt"/>
                <a:cs typeface="Verdana"/>
              </a:rPr>
              <a:t>de</a:t>
            </a:r>
            <a:r>
              <a:rPr sz="1200" spc="-105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Verdana"/>
              </a:rPr>
              <a:t>Información</a:t>
            </a:r>
            <a:endParaRPr sz="1200" dirty="0">
              <a:latin typeface="+mn-lt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64425" y="6698322"/>
            <a:ext cx="4486275" cy="6520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5"/>
              </a:spcBef>
            </a:pP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20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ecosistema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mediático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juvenil</a:t>
            </a:r>
            <a:r>
              <a:rPr sz="120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se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estructura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20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tres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ejes:</a:t>
            </a:r>
            <a:r>
              <a:rPr sz="120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digital</a:t>
            </a:r>
            <a:r>
              <a:rPr sz="120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nativo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(redes</a:t>
            </a:r>
            <a:r>
              <a:rPr sz="120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sociales,</a:t>
            </a:r>
            <a:r>
              <a:rPr sz="120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75,5%),</a:t>
            </a:r>
            <a:r>
              <a:rPr sz="120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tradicional</a:t>
            </a:r>
            <a:r>
              <a:rPr sz="120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audiovisual</a:t>
            </a:r>
            <a:r>
              <a:rPr sz="120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(televisión,</a:t>
            </a:r>
            <a:r>
              <a:rPr sz="120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56,1%)</a:t>
            </a:r>
            <a:r>
              <a:rPr sz="120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50" dirty="0">
                <a:solidFill>
                  <a:srgbClr val="151617"/>
                </a:solidFill>
                <a:latin typeface="+mn-lt"/>
                <a:cs typeface="SimSun"/>
              </a:rPr>
              <a:t>y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tradicional</a:t>
            </a:r>
            <a:r>
              <a:rPr sz="120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digitalizado</a:t>
            </a:r>
            <a:r>
              <a:rPr sz="120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(prensa</a:t>
            </a:r>
            <a:r>
              <a:rPr sz="1200" spc="-9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dirty="0">
                <a:solidFill>
                  <a:srgbClr val="151617"/>
                </a:solidFill>
                <a:latin typeface="+mn-lt"/>
                <a:cs typeface="SimSun"/>
              </a:rPr>
              <a:t>digital,</a:t>
            </a:r>
            <a:r>
              <a:rPr sz="1200" spc="-9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+mn-lt"/>
                <a:cs typeface="SimSun"/>
              </a:rPr>
              <a:t>48,9%).</a:t>
            </a:r>
            <a:endParaRPr sz="1200" dirty="0">
              <a:latin typeface="+mn-lt"/>
              <a:cs typeface="SimSu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09800" y="7741393"/>
            <a:ext cx="9911080" cy="3814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400"/>
              </a:lnSpc>
              <a:spcBef>
                <a:spcPts val="95"/>
              </a:spcBef>
            </a:pP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0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15,6%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está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interesado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participar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activamente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0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política,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frente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al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67,6%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no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lo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está.</a:t>
            </a:r>
            <a:r>
              <a:rPr sz="10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Menos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mitad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(40,6%)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contrasta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siempre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o</a:t>
            </a:r>
            <a:r>
              <a:rPr sz="10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spc="-10" dirty="0">
                <a:solidFill>
                  <a:srgbClr val="151617"/>
                </a:solidFill>
                <a:latin typeface="+mn-lt"/>
                <a:cs typeface="SimSun"/>
              </a:rPr>
              <a:t>frecuentemente</a:t>
            </a:r>
            <a:r>
              <a:rPr sz="1050" spc="-4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spc="-25" dirty="0">
                <a:solidFill>
                  <a:srgbClr val="151617"/>
                </a:solidFill>
                <a:latin typeface="+mn-lt"/>
                <a:cs typeface="SimSun"/>
              </a:rPr>
              <a:t>la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veracidad</a:t>
            </a:r>
            <a:r>
              <a:rPr sz="10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0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0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información</a:t>
            </a:r>
            <a:r>
              <a:rPr sz="10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política</a:t>
            </a:r>
            <a:r>
              <a:rPr sz="10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0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050" spc="-10" dirty="0">
                <a:solidFill>
                  <a:srgbClr val="151617"/>
                </a:solidFill>
                <a:latin typeface="+mn-lt"/>
                <a:cs typeface="SimSun"/>
              </a:rPr>
              <a:t>recibe.</a:t>
            </a:r>
            <a:endParaRPr sz="10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77874" y="1482013"/>
            <a:ext cx="10600055" cy="141732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ts val="5550"/>
              </a:lnSpc>
              <a:spcBef>
                <a:spcPts val="55"/>
              </a:spcBef>
            </a:pPr>
            <a:r>
              <a:rPr spc="-175" dirty="0"/>
              <a:t>Visión</a:t>
            </a:r>
            <a:r>
              <a:rPr spc="-445" dirty="0"/>
              <a:t> </a:t>
            </a:r>
            <a:r>
              <a:rPr spc="-265" dirty="0"/>
              <a:t>Económica:</a:t>
            </a:r>
            <a:r>
              <a:rPr spc="-445" dirty="0"/>
              <a:t> </a:t>
            </a:r>
            <a:r>
              <a:rPr spc="-210" dirty="0"/>
              <a:t>Entre</a:t>
            </a:r>
            <a:r>
              <a:rPr spc="-445" dirty="0"/>
              <a:t> </a:t>
            </a:r>
            <a:r>
              <a:rPr spc="-165" dirty="0"/>
              <a:t>el</a:t>
            </a:r>
            <a:r>
              <a:rPr spc="-445" dirty="0"/>
              <a:t> </a:t>
            </a:r>
            <a:r>
              <a:rPr spc="-225" dirty="0"/>
              <a:t>Esfuerzo</a:t>
            </a:r>
            <a:r>
              <a:rPr spc="-445" dirty="0"/>
              <a:t> </a:t>
            </a:r>
            <a:r>
              <a:rPr spc="-350" dirty="0"/>
              <a:t>y</a:t>
            </a:r>
            <a:r>
              <a:rPr spc="-445" dirty="0"/>
              <a:t> </a:t>
            </a:r>
            <a:r>
              <a:rPr spc="-120" dirty="0"/>
              <a:t>las </a:t>
            </a:r>
            <a:r>
              <a:rPr spc="-125" dirty="0"/>
              <a:t>Estructuras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7874" y="3132387"/>
            <a:ext cx="12814300" cy="5530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juventud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grancanaria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rechaza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mayoritariamente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explicaciones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unilaterales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sobre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éxito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fracaso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económico.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Dos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0" dirty="0">
                <a:solidFill>
                  <a:srgbClr val="151617"/>
                </a:solidFill>
                <a:latin typeface="+mn-lt"/>
                <a:cs typeface="SimSun"/>
              </a:rPr>
              <a:t>cada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tres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jóvenes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(64,8%)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consideran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prosperidad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depende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combinación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esfuerzo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personal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factores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externos.</a:t>
            </a:r>
            <a:endParaRPr sz="1550" dirty="0">
              <a:latin typeface="+mn-lt"/>
              <a:cs typeface="SimSu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575" y="4038600"/>
            <a:ext cx="4219574" cy="147637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87425" y="4032851"/>
            <a:ext cx="3173730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90" dirty="0">
                <a:solidFill>
                  <a:srgbClr val="151617"/>
                </a:solidFill>
                <a:latin typeface="+mn-lt"/>
                <a:cs typeface="Verdana"/>
              </a:rPr>
              <a:t>Visión</a:t>
            </a:r>
            <a:r>
              <a:rPr sz="2250" spc="-204" dirty="0">
                <a:solidFill>
                  <a:srgbClr val="151617"/>
                </a:solidFill>
                <a:latin typeface="+mn-lt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+mn-lt"/>
                <a:cs typeface="Verdana"/>
              </a:rPr>
              <a:t>Equilibrada</a:t>
            </a:r>
            <a:endParaRPr sz="2250" dirty="0">
              <a:latin typeface="+mn-lt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64,8%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reconoce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combinación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de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esfuerzo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factores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externos</a:t>
            </a:r>
            <a:endParaRPr sz="1550" dirty="0">
              <a:latin typeface="+mn-lt"/>
              <a:cs typeface="SimSun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10175" y="4038600"/>
            <a:ext cx="4219574" cy="14763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397499" y="4032851"/>
            <a:ext cx="3764279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140" dirty="0">
                <a:solidFill>
                  <a:srgbClr val="151617"/>
                </a:solidFill>
                <a:latin typeface="Verdana"/>
                <a:cs typeface="Verdana"/>
              </a:rPr>
              <a:t>Solo</a:t>
            </a:r>
            <a:r>
              <a:rPr sz="2250" spc="-215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Verdana"/>
                <a:cs typeface="Verdana"/>
              </a:rPr>
              <a:t>Esfuerzo</a:t>
            </a:r>
            <a:endParaRPr sz="2250" dirty="0">
              <a:latin typeface="Verdana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11,5%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atribuye</a:t>
            </a:r>
            <a:r>
              <a:rPr sz="1550" spc="-5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5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falta</a:t>
            </a:r>
            <a:r>
              <a:rPr sz="1550" spc="-5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prosperidad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únicamente</a:t>
            </a:r>
            <a:r>
              <a:rPr sz="1550" spc="-5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falta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esfuerzo</a:t>
            </a:r>
            <a:endParaRPr sz="1550" dirty="0">
              <a:latin typeface="SimSun"/>
              <a:cs typeface="SimSu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20250" y="4038600"/>
            <a:ext cx="4219574" cy="147637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817099" y="4032851"/>
            <a:ext cx="3173730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140" dirty="0">
                <a:solidFill>
                  <a:srgbClr val="151617"/>
                </a:solidFill>
                <a:latin typeface="Verdana"/>
                <a:cs typeface="Verdana"/>
              </a:rPr>
              <a:t>Solo</a:t>
            </a:r>
            <a:r>
              <a:rPr sz="2250" spc="-215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20" dirty="0">
                <a:solidFill>
                  <a:srgbClr val="151617"/>
                </a:solidFill>
                <a:latin typeface="Verdana"/>
                <a:cs typeface="Verdana"/>
              </a:rPr>
              <a:t>Estructuras</a:t>
            </a:r>
            <a:endParaRPr sz="2250" dirty="0">
              <a:latin typeface="Verdana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21,8%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achaca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exclusivamente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a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condiciones</a:t>
            </a:r>
            <a:r>
              <a:rPr sz="1550" spc="-14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adversas</a:t>
            </a:r>
            <a:endParaRPr sz="1550" dirty="0">
              <a:latin typeface="SimSun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7874" y="5685087"/>
            <a:ext cx="13011150" cy="854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brecha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género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significativa: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mujeres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(27,6%)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consideran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mucho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importantes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condiciones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sociales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económicas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que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hombres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(14,3%),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diferencia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13,3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puntos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porcentuales.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Sobre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éxito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vida,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65%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tiene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visión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multicausal,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considerando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depende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esfuerzo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personal,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familia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entorno,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así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como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lugar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nacimiento.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77874" y="1110538"/>
            <a:ext cx="10017760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20" dirty="0"/>
              <a:t>Estado</a:t>
            </a:r>
            <a:r>
              <a:rPr spc="-450" dirty="0"/>
              <a:t> </a:t>
            </a:r>
            <a:r>
              <a:rPr spc="-150" dirty="0"/>
              <a:t>del</a:t>
            </a:r>
            <a:r>
              <a:rPr spc="-445" dirty="0"/>
              <a:t> </a:t>
            </a:r>
            <a:r>
              <a:rPr spc="-210" dirty="0"/>
              <a:t>Bienestar</a:t>
            </a:r>
            <a:r>
              <a:rPr spc="-445" dirty="0"/>
              <a:t> </a:t>
            </a:r>
            <a:r>
              <a:rPr spc="-350" dirty="0"/>
              <a:t>y</a:t>
            </a:r>
            <a:r>
              <a:rPr spc="-445" dirty="0"/>
              <a:t> </a:t>
            </a:r>
            <a:r>
              <a:rPr spc="-225" dirty="0"/>
              <a:t>Gestión</a:t>
            </a:r>
            <a:r>
              <a:rPr spc="-445" dirty="0"/>
              <a:t> </a:t>
            </a:r>
            <a:r>
              <a:rPr spc="-40" dirty="0"/>
              <a:t>Pública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575" y="2286000"/>
            <a:ext cx="3248025" cy="247650"/>
            <a:chOff x="790575" y="2286000"/>
            <a:chExt cx="3248025" cy="2476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0575" y="2286000"/>
              <a:ext cx="3248024" cy="2476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0575" y="2286000"/>
              <a:ext cx="2438399" cy="24764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77874" y="2575525"/>
            <a:ext cx="4058920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120" dirty="0">
                <a:solidFill>
                  <a:srgbClr val="151617"/>
                </a:solidFill>
                <a:latin typeface="Verdana"/>
                <a:cs typeface="Verdana"/>
              </a:rPr>
              <a:t>Estado</a:t>
            </a:r>
            <a:r>
              <a:rPr sz="2250" spc="-185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Verdana"/>
                <a:cs typeface="Verdana"/>
              </a:rPr>
              <a:t>Responsable</a:t>
            </a:r>
            <a:endParaRPr sz="2250">
              <a:latin typeface="Verdana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Defiende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que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Estado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debe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garantizar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SimSun"/>
                <a:cs typeface="SimSun"/>
              </a:rPr>
              <a:t>el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bienestar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todos</a:t>
            </a:r>
            <a:endParaRPr sz="1550">
              <a:latin typeface="SimSun"/>
              <a:cs typeface="SimSu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19700" y="2286000"/>
            <a:ext cx="3209925" cy="247650"/>
            <a:chOff x="5219700" y="2286000"/>
            <a:chExt cx="3209925" cy="24765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19700" y="2286000"/>
              <a:ext cx="3209924" cy="24764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19700" y="2286000"/>
              <a:ext cx="2057399" cy="247649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178300" y="2244369"/>
            <a:ext cx="519557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03090" algn="l"/>
              </a:tabLst>
            </a:pPr>
            <a:r>
              <a:rPr sz="2250" spc="-355" dirty="0">
                <a:solidFill>
                  <a:srgbClr val="151617"/>
                </a:solidFill>
                <a:latin typeface="Verdana"/>
                <a:cs typeface="Verdana"/>
              </a:rPr>
              <a:t>75,8%</a:t>
            </a:r>
            <a:r>
              <a:rPr sz="2250" dirty="0">
                <a:solidFill>
                  <a:srgbClr val="151617"/>
                </a:solidFill>
                <a:latin typeface="Verdana"/>
                <a:cs typeface="Verdana"/>
              </a:rPr>
              <a:t>	</a:t>
            </a:r>
            <a:r>
              <a:rPr sz="2250" spc="-310" dirty="0">
                <a:solidFill>
                  <a:srgbClr val="151617"/>
                </a:solidFill>
                <a:latin typeface="Verdana"/>
                <a:cs typeface="Verdana"/>
              </a:rPr>
              <a:t>64,4%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06999" y="2575525"/>
            <a:ext cx="4157345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55" dirty="0">
                <a:solidFill>
                  <a:srgbClr val="151617"/>
                </a:solidFill>
                <a:latin typeface="Verdana"/>
                <a:cs typeface="Verdana"/>
              </a:rPr>
              <a:t>Intervencionismo</a:t>
            </a:r>
            <a:endParaRPr sz="2250">
              <a:latin typeface="Verdana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Apoya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intervención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activa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para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corregir desigualdades</a:t>
            </a:r>
            <a:endParaRPr sz="1550">
              <a:latin typeface="SimSun"/>
              <a:cs typeface="SimSu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9658350" y="2286000"/>
            <a:ext cx="3257550" cy="247650"/>
            <a:chOff x="9658350" y="2286000"/>
            <a:chExt cx="3257550" cy="247650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58350" y="2286000"/>
              <a:ext cx="3257549" cy="24764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658350" y="2286000"/>
              <a:ext cx="2019299" cy="24764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3055600" y="2244369"/>
            <a:ext cx="75882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370" dirty="0">
                <a:solidFill>
                  <a:srgbClr val="151617"/>
                </a:solidFill>
                <a:latin typeface="Verdana"/>
                <a:cs typeface="Verdana"/>
              </a:rPr>
              <a:t>62,5%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645649" y="2575525"/>
            <a:ext cx="3862704" cy="116332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2250" spc="-140" dirty="0">
                <a:solidFill>
                  <a:srgbClr val="151617"/>
                </a:solidFill>
                <a:latin typeface="Verdana"/>
                <a:cs typeface="Verdana"/>
              </a:rPr>
              <a:t>Impuestos</a:t>
            </a:r>
            <a:r>
              <a:rPr sz="2250" spc="-175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Verdana"/>
                <a:cs typeface="Verdana"/>
              </a:rPr>
              <a:t>Necesarios</a:t>
            </a:r>
            <a:endParaRPr sz="2250">
              <a:latin typeface="Verdana"/>
              <a:cs typeface="Verdana"/>
            </a:endParaRPr>
          </a:p>
          <a:p>
            <a:pPr marL="12700" marR="5080">
              <a:lnSpc>
                <a:spcPct val="116900"/>
              </a:lnSpc>
              <a:spcBef>
                <a:spcPts val="610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Los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considera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esenciales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para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servicios públicos</a:t>
            </a:r>
            <a:endParaRPr sz="1550">
              <a:latin typeface="SimSun"/>
              <a:cs typeface="SimSu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77874" y="4018212"/>
            <a:ext cx="12912725" cy="25792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9972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jóvenes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rechazan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asistencialismo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selectivo: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6,0%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Estado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debe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responsabilizarse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únicamente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los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ciudadanos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pobres.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liberalismo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económico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</a:t>
            </a:r>
            <a:r>
              <a:rPr sz="1550" spc="-8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muy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minoritario</a:t>
            </a:r>
            <a:r>
              <a:rPr sz="1550" spc="-8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(12,4%).</a:t>
            </a:r>
            <a:endParaRPr sz="1550" dirty="0">
              <a:latin typeface="+mn-lt"/>
              <a:cs typeface="SimSun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550" dirty="0">
              <a:latin typeface="+mn-lt"/>
              <a:cs typeface="SimSun"/>
            </a:endParaRPr>
          </a:p>
          <a:p>
            <a:pPr marL="12700" marR="299720">
              <a:lnSpc>
                <a:spcPct val="116900"/>
              </a:lnSpc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brecha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género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masiva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intervencionismo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estatal: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mujeres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apoyan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un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75,1%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frente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al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50,6%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hombres,</a:t>
            </a:r>
            <a:r>
              <a:rPr sz="1550" spc="-5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una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diferencia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24,5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puntos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porcentuales,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grande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todas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variables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encuesta.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mujeres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(35,1%)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están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más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dispuestas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hombres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(26,6%)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pagar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impuestos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para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mejorar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servicios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públicos.</a:t>
            </a:r>
            <a:endParaRPr sz="1550" dirty="0">
              <a:latin typeface="+mn-lt"/>
              <a:cs typeface="SimSu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550" dirty="0">
              <a:latin typeface="+mn-lt"/>
              <a:cs typeface="SimSun"/>
            </a:endParaRPr>
          </a:p>
          <a:p>
            <a:pPr marL="12700" marR="5080">
              <a:lnSpc>
                <a:spcPct val="116900"/>
              </a:lnSpc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Sobre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gestión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recursos,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57,0%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depende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tipo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servicio,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22,6%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confía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más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sector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privado,</a:t>
            </a:r>
            <a:r>
              <a:rPr sz="1550" spc="-5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y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0" dirty="0">
                <a:solidFill>
                  <a:srgbClr val="151617"/>
                </a:solidFill>
                <a:latin typeface="+mn-lt"/>
                <a:cs typeface="SimSun"/>
              </a:rPr>
              <a:t>solo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14,1%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sector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público.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cuanto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desigualdad,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6,9%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existen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pocas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desigualdades,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mientras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el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91,0%</a:t>
            </a:r>
            <a:r>
              <a:rPr sz="1550" spc="-10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identifica</a:t>
            </a:r>
            <a:r>
              <a:rPr sz="15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desigualdades</a:t>
            </a:r>
            <a:r>
              <a:rPr sz="1550" spc="-10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importantes</a:t>
            </a:r>
            <a:r>
              <a:rPr sz="15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o</a:t>
            </a:r>
            <a:r>
              <a:rPr sz="1550" spc="-10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generales.</a:t>
            </a:r>
            <a:endParaRPr sz="1550" dirty="0">
              <a:latin typeface="+mn-lt"/>
              <a:cs typeface="SimSu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90575" y="933450"/>
            <a:ext cx="1743075" cy="371475"/>
            <a:chOff x="790575" y="933450"/>
            <a:chExt cx="1743075" cy="3714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0575" y="933450"/>
              <a:ext cx="1743074" cy="37147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400" y="1050680"/>
              <a:ext cx="161924" cy="14946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139825" y="984455"/>
            <a:ext cx="129476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dirty="0">
                <a:solidFill>
                  <a:srgbClr val="151617"/>
                </a:solidFill>
                <a:latin typeface="SimSun"/>
                <a:cs typeface="SimSun"/>
              </a:rPr>
              <a:t>VALORES</a:t>
            </a:r>
            <a:r>
              <a:rPr sz="1200" spc="15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200" spc="-10" dirty="0">
                <a:solidFill>
                  <a:srgbClr val="151617"/>
                </a:solidFill>
                <a:latin typeface="SimSun"/>
                <a:cs typeface="SimSun"/>
              </a:rPr>
              <a:t>SOCIALES</a:t>
            </a:r>
            <a:endParaRPr sz="1200" dirty="0">
              <a:latin typeface="SimSun"/>
              <a:cs typeface="SimSun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777874" y="1329613"/>
            <a:ext cx="9944735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4" dirty="0"/>
              <a:t>Consensos</a:t>
            </a:r>
            <a:r>
              <a:rPr spc="-434" dirty="0"/>
              <a:t> </a:t>
            </a:r>
            <a:r>
              <a:rPr spc="-350" dirty="0"/>
              <a:t>y</a:t>
            </a:r>
            <a:r>
              <a:rPr spc="-434" dirty="0"/>
              <a:t> </a:t>
            </a:r>
            <a:r>
              <a:rPr spc="-240" dirty="0"/>
              <a:t>Fracturas</a:t>
            </a:r>
            <a:r>
              <a:rPr spc="-434" dirty="0"/>
              <a:t> </a:t>
            </a:r>
            <a:r>
              <a:rPr spc="-204" dirty="0"/>
              <a:t>Generacionales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77874" y="2960937"/>
            <a:ext cx="6125210" cy="854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Consenso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abrumador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favor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aborto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legal: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92,6%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+mn-lt"/>
                <a:cs typeface="SimSun"/>
              </a:rPr>
              <a:t>lo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considera</a:t>
            </a:r>
            <a:r>
              <a:rPr sz="1550" spc="-7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legal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con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reservas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morales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(46,8%)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como</a:t>
            </a:r>
            <a:r>
              <a:rPr sz="1550" spc="-7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decisión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personal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debe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respetarse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(45,8%).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Solo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el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3,1%</a:t>
            </a:r>
            <a:r>
              <a:rPr sz="1550" spc="-60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+mn-lt"/>
                <a:cs typeface="SimSun"/>
              </a:rPr>
              <a:t>lo</a:t>
            </a:r>
            <a:r>
              <a:rPr sz="1550" spc="-65" dirty="0">
                <a:solidFill>
                  <a:srgbClr val="151617"/>
                </a:solidFill>
                <a:latin typeface="+mn-lt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+mn-lt"/>
                <a:cs typeface="SimSun"/>
              </a:rPr>
              <a:t>rechaza.</a:t>
            </a:r>
            <a:endParaRPr sz="1550" dirty="0">
              <a:latin typeface="+mn-lt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7874" y="4120794"/>
            <a:ext cx="291973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100" dirty="0">
                <a:solidFill>
                  <a:srgbClr val="151617"/>
                </a:solidFill>
                <a:latin typeface="Verdana"/>
                <a:cs typeface="Verdana"/>
              </a:rPr>
              <a:t>Movimiento</a:t>
            </a:r>
            <a:r>
              <a:rPr sz="2250" spc="-180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80" dirty="0">
                <a:solidFill>
                  <a:srgbClr val="151617"/>
                </a:solidFill>
                <a:latin typeface="Verdana"/>
                <a:cs typeface="Verdana"/>
              </a:rPr>
              <a:t>Feminista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7874" y="4618287"/>
            <a:ext cx="6223635" cy="577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El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80,6%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considera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imprescindible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(33,5%)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o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necesario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aunque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veces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exagera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(47,1%).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El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antifeminismo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residual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(6,8%).</a:t>
            </a:r>
            <a:endParaRPr sz="1550">
              <a:latin typeface="SimSun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7874" y="2463444"/>
            <a:ext cx="970534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84340" algn="l"/>
              </a:tabLst>
            </a:pPr>
            <a:r>
              <a:rPr sz="2250" spc="-114" dirty="0">
                <a:solidFill>
                  <a:srgbClr val="151617"/>
                </a:solidFill>
                <a:latin typeface="Verdana"/>
                <a:cs typeface="Verdana"/>
              </a:rPr>
              <a:t>Derechos</a:t>
            </a:r>
            <a:r>
              <a:rPr sz="2250" spc="-190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10" dirty="0">
                <a:solidFill>
                  <a:srgbClr val="151617"/>
                </a:solidFill>
                <a:latin typeface="Verdana"/>
                <a:cs typeface="Verdana"/>
              </a:rPr>
              <a:t>Reproductivos</a:t>
            </a:r>
            <a:r>
              <a:rPr sz="2250" dirty="0">
                <a:solidFill>
                  <a:srgbClr val="151617"/>
                </a:solidFill>
                <a:latin typeface="Verdana"/>
                <a:cs typeface="Verdana"/>
              </a:rPr>
              <a:t>	</a:t>
            </a:r>
            <a:r>
              <a:rPr sz="2250" spc="-95" dirty="0">
                <a:solidFill>
                  <a:srgbClr val="151617"/>
                </a:solidFill>
                <a:latin typeface="Verdana"/>
                <a:cs typeface="Verdana"/>
              </a:rPr>
              <a:t>Libertad</a:t>
            </a:r>
            <a:r>
              <a:rPr sz="2250" spc="-204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220" dirty="0">
                <a:solidFill>
                  <a:srgbClr val="151617"/>
                </a:solidFill>
                <a:latin typeface="Verdana"/>
                <a:cs typeface="Verdana"/>
              </a:rPr>
              <a:t>vs.</a:t>
            </a:r>
            <a:r>
              <a:rPr sz="2250" spc="-200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90" dirty="0">
                <a:solidFill>
                  <a:srgbClr val="151617"/>
                </a:solidFill>
                <a:latin typeface="Verdana"/>
                <a:cs typeface="Verdana"/>
              </a:rPr>
              <a:t>Seguridad</a:t>
            </a:r>
            <a:endParaRPr sz="2250" dirty="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550150" y="2960937"/>
            <a:ext cx="5633085" cy="1130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mayor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fragmentación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del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estudio: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35,8%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acepta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limitar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libertades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solo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en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emergencias,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32,9%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considera</a:t>
            </a:r>
            <a:r>
              <a:rPr sz="1550" spc="-9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necesario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hacerlo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para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garantizar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orden,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y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28,0%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rechaza</a:t>
            </a:r>
            <a:r>
              <a:rPr sz="1550" spc="-7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cualquier restricción.</a:t>
            </a:r>
            <a:endParaRPr sz="1550">
              <a:latin typeface="SimSun"/>
              <a:cs typeface="SimSu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50150" y="4435118"/>
            <a:ext cx="283908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65" dirty="0">
                <a:solidFill>
                  <a:srgbClr val="151617"/>
                </a:solidFill>
                <a:latin typeface="Verdana"/>
                <a:cs typeface="Verdana"/>
              </a:rPr>
              <a:t>Políticas</a:t>
            </a:r>
            <a:r>
              <a:rPr sz="2250" spc="-180" dirty="0">
                <a:solidFill>
                  <a:srgbClr val="151617"/>
                </a:solidFill>
                <a:latin typeface="Verdana"/>
                <a:cs typeface="Verdana"/>
              </a:rPr>
              <a:t> </a:t>
            </a:r>
            <a:r>
              <a:rPr sz="2250" spc="-85" dirty="0">
                <a:solidFill>
                  <a:srgbClr val="151617"/>
                </a:solidFill>
                <a:latin typeface="Verdana"/>
                <a:cs typeface="Verdana"/>
              </a:rPr>
              <a:t>Ambientales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50150" y="4942137"/>
            <a:ext cx="5633085" cy="854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El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88,5%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defiende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un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equilibrio</a:t>
            </a:r>
            <a:r>
              <a:rPr sz="1550" spc="-8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entre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sostenibilidad</a:t>
            </a:r>
            <a:r>
              <a:rPr sz="1550" spc="-8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50" dirty="0">
                <a:solidFill>
                  <a:srgbClr val="151617"/>
                </a:solidFill>
                <a:latin typeface="SimSun"/>
                <a:cs typeface="SimSun"/>
              </a:rPr>
              <a:t>y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desarrollo,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consenso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transversal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por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género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y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tipo</a:t>
            </a:r>
            <a:r>
              <a:rPr sz="1550" spc="-7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25" dirty="0">
                <a:solidFill>
                  <a:srgbClr val="151617"/>
                </a:solidFill>
                <a:latin typeface="SimSun"/>
                <a:cs typeface="SimSun"/>
              </a:rPr>
              <a:t>de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centro.</a:t>
            </a:r>
            <a:endParaRPr sz="1550">
              <a:latin typeface="SimSun"/>
              <a:cs typeface="SimSu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77874" y="6294687"/>
            <a:ext cx="12814300" cy="854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brecha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género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en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feminismo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más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grande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del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estudio: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feminismo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pleno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mujeres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46,4%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vs.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hombres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16,9%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(diferencia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de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20" dirty="0">
                <a:solidFill>
                  <a:srgbClr val="151617"/>
                </a:solidFill>
                <a:latin typeface="SimSun"/>
                <a:cs typeface="SimSun"/>
              </a:rPr>
              <a:t>29,5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puntos).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Respecto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al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trato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a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personas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mayores,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el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43,5%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considera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se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les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ignora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o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excluye,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siendo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las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mujeres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más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críticas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(48,4%)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que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los</a:t>
            </a:r>
            <a:r>
              <a:rPr sz="1550" spc="-65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dirty="0">
                <a:solidFill>
                  <a:srgbClr val="151617"/>
                </a:solidFill>
                <a:latin typeface="SimSun"/>
                <a:cs typeface="SimSun"/>
              </a:rPr>
              <a:t>hombres</a:t>
            </a:r>
            <a:r>
              <a:rPr sz="1550" spc="-60" dirty="0">
                <a:solidFill>
                  <a:srgbClr val="151617"/>
                </a:solidFill>
                <a:latin typeface="SimSun"/>
                <a:cs typeface="SimSun"/>
              </a:rPr>
              <a:t> </a:t>
            </a:r>
            <a:r>
              <a:rPr sz="1550" spc="-10" dirty="0">
                <a:solidFill>
                  <a:srgbClr val="151617"/>
                </a:solidFill>
                <a:latin typeface="SimSun"/>
                <a:cs typeface="SimSun"/>
              </a:rPr>
              <a:t>(37,1%).</a:t>
            </a:r>
            <a:endParaRPr sz="155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1519</Words>
  <Application>Microsoft Office PowerPoint</Application>
  <PresentationFormat>Personalizado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SimSun</vt:lpstr>
      <vt:lpstr>Arial</vt:lpstr>
      <vt:lpstr>Calibri</vt:lpstr>
      <vt:lpstr>Lucida Sans Unicode</vt:lpstr>
      <vt:lpstr>Verdana</vt:lpstr>
      <vt:lpstr>Office Theme</vt:lpstr>
      <vt:lpstr>Presentación de PowerPoint</vt:lpstr>
      <vt:lpstr>¿Quiénes Son los Jóvenes del Estudio?</vt:lpstr>
      <vt:lpstr>Crisis de Afinidad Democrática</vt:lpstr>
      <vt:lpstr>Desconianza Hacia el Sistema Político</vt:lpstr>
      <vt:lpstr>Propuestas de Mejora Democrática</vt:lpstr>
      <vt:lpstr>Relación con la Política</vt:lpstr>
      <vt:lpstr>Visión Económica: Entre el Esfuerzo y las Estructuras</vt:lpstr>
      <vt:lpstr>Estado del Bienestar y Gestión Pública</vt:lpstr>
      <vt:lpstr>Consensos y Fracturas Generacionales</vt:lpstr>
      <vt:lpstr>Preocupaciones y Modelo Democrático Preferido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Aurora María Rodríguez Rodríguez</cp:lastModifiedBy>
  <cp:revision>3</cp:revision>
  <dcterms:created xsi:type="dcterms:W3CDTF">2026-02-09T19:02:56Z</dcterms:created>
  <dcterms:modified xsi:type="dcterms:W3CDTF">2026-02-09T19:20:01Z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2026-02-09T00:00:00Z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2026-02-09T00:00:00Z</vt:filetime>
  </property>
</Properties>
</file>